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</p:sldIdLst>
  <p:sldSz cx="12192000" cy="6858000"/>
  <p:notesSz cx="6858000" cy="9144000"/>
  <p:defaultTextStyle>
    <a:defPPr rtl="0"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E0BC6D0-5E81-4D18-A605-E0C2C648C1E3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0AB591-23E2-4751-AEF3-6F25D78DAAE8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3400215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009456E-454C-482B-A98A-2D909552B435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1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EEBF4EA-66C0-4CFE-81BD-02CDB9148D34}" type="slidenum">
              <a:rPr lang="ru-RU" noProof="1" dirty="0" smtClean="0"/>
              <a:t>‹#›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471266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rtlCol="0"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Подзаголовок 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ru-RU" noProof="1" smtClean="0"/>
              <a:t>Образец подзаголовка</a:t>
            </a:r>
            <a:endParaRPr lang="ru-RU" noProof="1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0A4D3CF-14CB-4077-B6B6-F2BDAAFDEB84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ый 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Рисунок 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3" y="5299603"/>
            <a:ext cx="9906000" cy="493712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EDA596-B959-4932-BEAA-8E6334B1BA4D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rtlCol="0" anchor="ctr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97798C2-9AC2-481E-964A-9B2F7D8C736C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674812" y="3352800"/>
            <a:ext cx="8839202" cy="381000"/>
          </a:xfrm>
        </p:spPr>
        <p:txBody>
          <a:bodyPr rtlCol="0"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6E3C20-8618-4B09-AE11-63E8F21BCD74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rtlCol="0" anchor="b">
            <a:normAutofit/>
          </a:bodyPr>
          <a:lstStyle>
            <a:lvl1pPr algn="l">
              <a:defRPr sz="3200" b="0" cap="all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 rtl="0"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C3F4D7E-E0D6-4C85-A1F7-03F40FC68FB7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 с цита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Надпись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ru-RU" sz="8000" noProof="1">
                <a:solidFill>
                  <a:schemeClr val="accent1"/>
                </a:solidFill>
              </a:rPr>
              <a:t>«</a:t>
            </a:r>
          </a:p>
        </p:txBody>
      </p:sp>
      <p:sp>
        <p:nvSpPr>
          <p:cNvPr id="15" name="Надпись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ru-RU" sz="8000" noProof="1">
                <a:solidFill>
                  <a:schemeClr val="accent1"/>
                </a:solidFill>
              </a:rPr>
              <a:t>»</a:t>
            </a:r>
          </a:p>
        </p:txBody>
      </p:sp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rtlCol="0"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775200"/>
            <a:ext cx="9906000" cy="10160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779F701-E29A-4E8D-9DBA-96DB77A6807F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0" name="Текст 9"/>
          <p:cNvSpPr>
            <a:spLocks noGrp="1"/>
          </p:cNvSpPr>
          <p:nvPr>
            <p:ph type="body" sz="quarter" idx="13" hasCustomPrompt="1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 rtl="0">
              <a:spcBef>
                <a:spcPct val="0"/>
              </a:spcBef>
              <a:buNone/>
            </a:pPr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141411" y="4343400"/>
            <a:ext cx="9906000" cy="1447800"/>
          </a:xfrm>
        </p:spPr>
        <p:txBody>
          <a:bodyPr rtlCol="0"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E5B3E98-8DD4-4BA1-B69B-A5F779010B5A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 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139FAC-18A5-4805-AA30-CE8BDD47312F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 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2" y="609600"/>
            <a:ext cx="7543800" cy="5181600"/>
          </a:xfrm>
        </p:spPr>
        <p:txBody>
          <a:bodyPr vert="eaVert" rtlCol="0" anchor="t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B1E7DB-767E-423E-95C5-325FEEB5660A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/>
        <p:txBody>
          <a:bodyPr rtlCol="0" anchor="ctr"/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8090F08-D9D7-4B43-BC86-181AD4090600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rtlCol="0" anchor="b"/>
          <a:lstStyle>
            <a:lvl1pPr algn="r">
              <a:defRPr sz="4000" b="0" cap="all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751011" y="4777381"/>
            <a:ext cx="8686801" cy="860400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FBACF65-276A-4216-9E3C-C1BA2644BEE8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6" name="Номер слайда 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sz="half" idx="1" hasCustomPrompt="1"/>
          </p:nvPr>
        </p:nvSpPr>
        <p:spPr>
          <a:xfrm>
            <a:off x="1141412" y="2666999"/>
            <a:ext cx="4876800" cy="3124201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6170612" y="2667000"/>
            <a:ext cx="4876800" cy="3124200"/>
          </a:xfrm>
        </p:spPr>
        <p:txBody>
          <a:bodyPr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2F60A29-D6D1-4AAA-A66D-93F876C54030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Текст 2"/>
          <p:cNvSpPr>
            <a:spLocks noGrp="1"/>
          </p:cNvSpPr>
          <p:nvPr>
            <p:ph type="body" idx="1" hasCustomPrompt="1"/>
          </p:nvPr>
        </p:nvSpPr>
        <p:spPr>
          <a:xfrm>
            <a:off x="1429280" y="2658533"/>
            <a:ext cx="4588931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 hasCustomPrompt="1"/>
          </p:nvPr>
        </p:nvSpPr>
        <p:spPr>
          <a:xfrm>
            <a:off x="1141412" y="3243262"/>
            <a:ext cx="4876800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 hasCustomPrompt="1"/>
          </p:nvPr>
        </p:nvSpPr>
        <p:spPr>
          <a:xfrm>
            <a:off x="6443133" y="2667000"/>
            <a:ext cx="4604280" cy="576262"/>
          </a:xfrm>
        </p:spPr>
        <p:txBody>
          <a:bodyPr rtlCol="0"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 hasCustomPrompt="1"/>
          </p:nvPr>
        </p:nvSpPr>
        <p:spPr>
          <a:xfrm>
            <a:off x="6170612" y="3243262"/>
            <a:ext cx="4876801" cy="2547937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AB3BDF5-DFAB-42E8-A1D0-498C55E684D4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9" name="Номер слайда 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C21A6B-98DA-41AC-B2AC-D71250FDC553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5" name="Номер слайда 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BA6581A-8EF3-454E-97E9-790272FEE67E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4" name="Номер слайда 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rtlCol="0" anchor="b">
            <a:normAutofit/>
          </a:bodyPr>
          <a:lstStyle>
            <a:lvl1pPr algn="l">
              <a:defRPr sz="24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3" name="Объект 2"/>
          <p:cNvSpPr>
            <a:spLocks noGrp="1"/>
          </p:cNvSpPr>
          <p:nvPr>
            <p:ph idx="1" hasCustomPrompt="1"/>
          </p:nvPr>
        </p:nvSpPr>
        <p:spPr>
          <a:xfrm>
            <a:off x="5103812" y="609601"/>
            <a:ext cx="5943601" cy="5181600"/>
          </a:xfrm>
        </p:spPr>
        <p:txBody>
          <a:bodyPr rtlCol="0"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354912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F5D9838-1A7A-4605-AD46-9C1AFCAA17B4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 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rtlCol="0" anchor="b">
            <a:normAutofit/>
          </a:bodyPr>
          <a:lstStyle>
            <a:lvl1pPr algn="l">
              <a:defRPr sz="2800" b="0"/>
            </a:lvl1pPr>
          </a:lstStyle>
          <a:p>
            <a:pPr rtl="0"/>
            <a:r>
              <a:rPr lang="ru-RU" noProof="1" smtClean="0"/>
              <a:t>Образец заголовка</a:t>
            </a:r>
            <a:endParaRPr lang="ru-RU" noProof="1"/>
          </a:p>
        </p:txBody>
      </p:sp>
      <p:sp>
        <p:nvSpPr>
          <p:cNvPr id="14" name="Рисунок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ru-RU" noProof="1"/>
              <a:t>Щелкните значок, чтобы добавить изображение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2971800"/>
            <a:ext cx="5334001" cy="1828800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 rtlCol="0"/>
          <a:lstStyle/>
          <a:p>
            <a:pPr rtl="0"/>
            <a:fld id="{2DD7F6BE-5462-42D2-86CD-7FD5018CE98B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 rtlCol="0"/>
          <a:lstStyle/>
          <a:p>
            <a:pPr rtl="0"/>
            <a:endParaRPr lang="ru-RU" noProof="1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 rtlCol="0"/>
          <a:lstStyle/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1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 rtl="0"/>
            <a:r>
              <a:rPr lang="ru-RU" noProof="1"/>
              <a:t>Щелкните, чтобы изменить стили текста образца слайда</a:t>
            </a:r>
          </a:p>
          <a:p>
            <a:pPr lvl="1" rtl="0"/>
            <a:r>
              <a:rPr lang="ru-RU" noProof="1"/>
              <a:t>Второй уровень</a:t>
            </a:r>
          </a:p>
          <a:p>
            <a:pPr lvl="2" rtl="0"/>
            <a:r>
              <a:rPr lang="ru-RU" noProof="1"/>
              <a:t>Третий уровень</a:t>
            </a:r>
          </a:p>
          <a:p>
            <a:pPr lvl="3" rtl="0"/>
            <a:r>
              <a:rPr lang="ru-RU" noProof="1"/>
              <a:t>Четвертый уровень</a:t>
            </a:r>
          </a:p>
          <a:p>
            <a:pPr lvl="4" rtl="0"/>
            <a:r>
              <a:rPr lang="ru-RU" noProof="1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C3590D9D-4AF0-4DE2-A5F3-4DE52F12678B}" type="datetime1">
              <a:rPr lang="ru-RU" noProof="1" smtClean="0"/>
              <a:t>10.11.2019</a:t>
            </a:fld>
            <a:endParaRPr lang="ru-RU" noProof="1"/>
          </a:p>
        </p:txBody>
      </p:sp>
      <p:sp>
        <p:nvSpPr>
          <p:cNvPr id="5" name="Нижний колонтитул 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endParaRPr lang="ru-RU" noProof="1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pPr rtl="0"/>
            <a:fld id="{D57F1E4F-1CFF-5643-939E-217C01CDF565}" type="slidenum">
              <a:rPr lang="ru-RU" noProof="1" dirty="0" smtClean="0"/>
              <a:pPr/>
              <a:t>‹#›</a:t>
            </a:fld>
            <a:endParaRPr lang="ru-RU" noProof="1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2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jenkins.io/display/JENKINS/Publish+Over+SSH+Plugin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048125" y="0"/>
            <a:ext cx="10444856" cy="1409700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00B0F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Ci/cd AND ELK STACK</a:t>
            </a:r>
            <a:endParaRPr lang="ru-RU" sz="4000" b="1" dirty="0">
              <a:solidFill>
                <a:srgbClr val="00B0F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9998771" y="5549384"/>
            <a:ext cx="21932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Goncharov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Victor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10566784" y="5918716"/>
            <a:ext cx="1404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EPAM 2019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824" y="161925"/>
            <a:ext cx="7962254" cy="6858000"/>
          </a:xfrm>
          <a:prstGeom prst="rect">
            <a:avLst/>
          </a:prstGeom>
        </p:spPr>
      </p:pic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11356975" y="6192838"/>
            <a:ext cx="551167" cy="365125"/>
          </a:xfrm>
        </p:spPr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10754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12838" y="228600"/>
            <a:ext cx="9905998" cy="88582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227" y="1914526"/>
            <a:ext cx="3733021" cy="4066491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457825" y="1314450"/>
            <a:ext cx="287655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Publish over </a:t>
            </a:r>
            <a:r>
              <a:rPr lang="en-US" sz="12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ssh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</a:t>
            </a:r>
            <a:r>
              <a:rPr lang="en-US" sz="12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plagin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1481287" y="1314450"/>
            <a:ext cx="162026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Nginx </a:t>
            </a:r>
            <a:r>
              <a:rPr lang="en-US" sz="1200" dirty="0" err="1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config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860" y="1914526"/>
            <a:ext cx="5698380" cy="4066491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10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33585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88988" y="0"/>
            <a:ext cx="10545762" cy="1345895"/>
          </a:xfrm>
        </p:spPr>
        <p:txBody>
          <a:bodyPr/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3744" y="1345895"/>
            <a:ext cx="12235744" cy="6131230"/>
          </a:xfrm>
          <a:prstGeom prst="rect">
            <a:avLst/>
          </a:prstGeom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11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77160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40017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commit work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39" y="4372442"/>
            <a:ext cx="5244312" cy="248555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237" y="1694389"/>
            <a:ext cx="5204713" cy="116569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235" y="2860081"/>
            <a:ext cx="5204715" cy="10429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4425675"/>
            <a:ext cx="4851400" cy="243232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8900" y="1694389"/>
            <a:ext cx="4851400" cy="2430996"/>
          </a:xfrm>
          <a:prstGeom prst="rect">
            <a:avLst/>
          </a:prstGeom>
        </p:spPr>
      </p:pic>
      <p:sp>
        <p:nvSpPr>
          <p:cNvPr id="9" name="Заголовок 1"/>
          <p:cNvSpPr txBox="1">
            <a:spLocks/>
          </p:cNvSpPr>
          <p:nvPr/>
        </p:nvSpPr>
        <p:spPr>
          <a:xfrm>
            <a:off x="6343650" y="1326599"/>
            <a:ext cx="2876550" cy="47441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Before commit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353175" y="4152899"/>
            <a:ext cx="2876550" cy="3480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after commit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11" name="Номер слайда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029361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03099" cy="1511300"/>
          </a:xfrm>
        </p:spPr>
        <p:txBody>
          <a:bodyPr/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Elk stack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8708"/>
            <a:ext cx="5937013" cy="4352184"/>
          </a:xfrm>
          <a:prstGeom prst="rect">
            <a:avLst/>
          </a:prstGeom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6502399" y="1511300"/>
            <a:ext cx="5600700" cy="518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the ELK Stack is the world’s most popular log management 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platform</a:t>
            </a:r>
          </a:p>
          <a:p>
            <a:endParaRPr lang="en-US" sz="1400" dirty="0" smtClean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endParaRPr lang="en-US" sz="14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Beats are lightweight agents that are installed on edge hosts to collect different types of data for forwarding into the 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stack</a:t>
            </a:r>
          </a:p>
          <a:p>
            <a:endParaRPr lang="en-US" sz="1400" dirty="0" smtClean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r>
              <a:rPr lang="en-US" sz="14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Elasticsearch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is an open source, full-text search and analysis engine, based on the Apache </a:t>
            </a:r>
            <a:r>
              <a:rPr lang="en-US" sz="14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Lucene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search 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engine</a:t>
            </a:r>
          </a:p>
          <a:p>
            <a:endParaRPr lang="en-US" sz="14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r>
              <a:rPr lang="en-US" sz="14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Logstash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is a log aggregator that collects data from various input sources, executes different transformations and enhancements and then ships the data to various supported output 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destinations</a:t>
            </a:r>
          </a:p>
          <a:p>
            <a:endParaRPr lang="en-US" sz="14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  <a:p>
            <a:r>
              <a:rPr lang="en-US" sz="1400" dirty="0" err="1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Kibana</a:t>
            </a:r>
            <a:r>
              <a:rPr lang="en-US" sz="14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is a visualization layer that works on top of </a:t>
            </a:r>
            <a:r>
              <a:rPr lang="en-US" sz="14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Elasticsearch</a:t>
            </a:r>
            <a:r>
              <a:rPr lang="en-US" sz="14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, providing users with the ability to analyze and visualize the data</a:t>
            </a:r>
            <a:endParaRPr lang="ru-RU" sz="14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03428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2700"/>
            <a:ext cx="12192000" cy="1358900"/>
          </a:xfrm>
        </p:spPr>
        <p:txBody>
          <a:bodyPr/>
          <a:lstStyle/>
          <a:p>
            <a:pPr algn="ctr"/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Docker + elk stack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4136" y="1371600"/>
            <a:ext cx="6187864" cy="19939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6023855" cy="5486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855" y="4419600"/>
            <a:ext cx="6254327" cy="2438400"/>
          </a:xfrm>
          <a:prstGeom prst="rect">
            <a:avLst/>
          </a:prstGeom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6023855" y="3962400"/>
            <a:ext cx="3501145" cy="457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err="1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docker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containers 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</a:rPr>
              <a:t>run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162550" y="6381750"/>
            <a:ext cx="841586" cy="4667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78499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70000"/>
          </a:xfrm>
        </p:spPr>
        <p:txBody>
          <a:bodyPr/>
          <a:lstStyle/>
          <a:p>
            <a:pPr algn="ctr"/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Logstash</a:t>
            </a:r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config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16" y="1371601"/>
            <a:ext cx="4807884" cy="5486400"/>
          </a:xfrm>
          <a:prstGeom prst="rect">
            <a:avLst/>
          </a:prstGeom>
        </p:spPr>
      </p:pic>
      <p:pic>
        <p:nvPicPr>
          <p:cNvPr id="6146" name="Picture 2" descr="Картинки по запросу logstas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26" y="2067321"/>
            <a:ext cx="6693941" cy="4078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15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101298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33500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logs in the </a:t>
            </a:r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kiban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4300"/>
            <a:ext cx="6752100" cy="33655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2799" y="3678873"/>
            <a:ext cx="6299200" cy="3179127"/>
          </a:xfrm>
          <a:prstGeom prst="rect">
            <a:avLst/>
          </a:prstGeom>
          <a:solidFill>
            <a:schemeClr val="tx1"/>
          </a:solidFill>
          <a:ln>
            <a:noFill/>
          </a:ln>
        </p:spPr>
      </p:pic>
      <p:sp>
        <p:nvSpPr>
          <p:cNvPr id="6" name="Прямоугольник 5"/>
          <p:cNvSpPr/>
          <p:nvPr/>
        </p:nvSpPr>
        <p:spPr>
          <a:xfrm>
            <a:off x="10277475" y="6343650"/>
            <a:ext cx="1790700" cy="4191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925567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62075"/>
          </a:xfrm>
        </p:spPr>
        <p:txBody>
          <a:bodyPr/>
          <a:lstStyle/>
          <a:p>
            <a:pPr algn="ctr"/>
            <a:r>
              <a:rPr lang="en-US" dirty="0"/>
              <a:t>Map User Location with </a:t>
            </a:r>
            <a:r>
              <a:rPr lang="en-US" dirty="0" err="1"/>
              <a:t>GeoIP</a:t>
            </a:r>
            <a:r>
              <a:rPr lang="en-US" dirty="0"/>
              <a:t> and ELK</a:t>
            </a:r>
            <a:endParaRPr lang="ru-RU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" y="1381125"/>
            <a:ext cx="11887200" cy="5516404"/>
          </a:xfrm>
          <a:prstGeom prst="rect">
            <a:avLst/>
          </a:prstGeom>
        </p:spPr>
      </p:pic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571733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1" y="1133475"/>
            <a:ext cx="9905998" cy="1905000"/>
          </a:xfrm>
        </p:spPr>
        <p:txBody>
          <a:bodyPr/>
          <a:lstStyle/>
          <a:p>
            <a:pPr algn="ctr"/>
            <a:r>
              <a:rPr lang="en-US" dirty="0" smtClean="0"/>
              <a:t>The end!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2590799"/>
            <a:ext cx="12192000" cy="426720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dirty="0" smtClean="0"/>
              <a:t> </a:t>
            </a:r>
            <a:r>
              <a:rPr lang="en-US" sz="4400" dirty="0" smtClean="0">
                <a:solidFill>
                  <a:srgbClr val="00B0F0"/>
                </a:solidFill>
              </a:rPr>
              <a:t>thank </a:t>
            </a:r>
            <a:r>
              <a:rPr lang="en-US" sz="4400" dirty="0">
                <a:solidFill>
                  <a:srgbClr val="00B0F0"/>
                </a:solidFill>
              </a:rPr>
              <a:t>for your </a:t>
            </a:r>
            <a:r>
              <a:rPr lang="en-US" sz="4400" dirty="0" smtClean="0">
                <a:solidFill>
                  <a:srgbClr val="00B0F0"/>
                </a:solidFill>
              </a:rPr>
              <a:t>attention!</a:t>
            </a:r>
            <a:endParaRPr lang="ru-RU" sz="4400" dirty="0">
              <a:solidFill>
                <a:srgbClr val="00B0F0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11428412" y="6273974"/>
            <a:ext cx="551167" cy="365125"/>
          </a:xfrm>
        </p:spPr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18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1536133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Рисунок 3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866" y="1513400"/>
            <a:ext cx="9605225" cy="5344600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52550"/>
          </a:xfrm>
        </p:spPr>
        <p:txBody>
          <a:bodyPr/>
          <a:lstStyle/>
          <a:p>
            <a:pPr algn="ctr"/>
            <a:r>
              <a:rPr lang="en-US" dirty="0" err="1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7519664" y="1756989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cs typeface="Arial" panose="020B0604020202020204" pitchFamily="34" charset="0"/>
              </a:rPr>
              <a:t>192.168.200.101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4733024" y="4368168"/>
            <a:ext cx="19518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192.168.200.102</a:t>
            </a:r>
            <a:endParaRPr lang="ru-RU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2288" name="Номер слайда 1228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2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64307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57691"/>
            <a:ext cx="12191999" cy="1206605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Project tools</a:t>
            </a:r>
            <a:endParaRPr lang="ru-RU" sz="3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26" name="Picture 2" descr="Картинки по запросу vagra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880" y="3483736"/>
            <a:ext cx="2924175" cy="86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849" y="4828765"/>
            <a:ext cx="145415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Картинки по запросу ngin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632" y="1556477"/>
            <a:ext cx="2352675" cy="132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Картинки по запросу гитхаб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804" y="1596447"/>
            <a:ext cx="2403475" cy="126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Картинки по запросу doc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06" y="4776780"/>
            <a:ext cx="1736725" cy="1663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Картинки по запросу elasticsearch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3071" y="3181747"/>
            <a:ext cx="2475705" cy="12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Картинки по запросу logstash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945" y="1680567"/>
            <a:ext cx="2485498" cy="1230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Картинки по запросу kibana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715" y="3261486"/>
            <a:ext cx="2571067" cy="131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Картинки по запросу filebea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7348" y="4979152"/>
            <a:ext cx="5257800" cy="1303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3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356299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1999" cy="134302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 is CI/CD?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2050" name="Picture 2" descr="Похожее изображение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037" y="1524887"/>
            <a:ext cx="6927036" cy="402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588963" y="1909762"/>
            <a:ext cx="9905998" cy="12287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457199" y="1419668"/>
            <a:ext cx="4410075" cy="41334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</a:t>
            </a:r>
            <a:r>
              <a:rPr lang="en-US" sz="1200" b="1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integration 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focuses on integrating work from individual developers into a main repository multiple times a day to catch integration bugs early and accelerate collaborative development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1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</a:t>
            </a:r>
            <a:r>
              <a:rPr lang="en-US" sz="1200" b="1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delivery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is concerned with reducing friction in the deployment or release process, automating the steps required to deploy a build so that code can be released safely at any time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  <a:endParaRPr lang="en-US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200" b="1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</a:t>
            </a:r>
            <a:r>
              <a:rPr lang="en-US" sz="1200" b="1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deployment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takes this one step further by automatically deploying each time a code 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change is made</a:t>
            </a:r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b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4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262432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3" y="238125"/>
            <a:ext cx="9905998" cy="933450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vagrant up machines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1" y="1350171"/>
            <a:ext cx="6724650" cy="5507830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023938" y="4343399"/>
            <a:ext cx="1190625" cy="790575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1957388" y="2017613"/>
            <a:ext cx="1114425" cy="904875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2828925" y="4343399"/>
            <a:ext cx="1190625" cy="790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2" name="Соединительная линия уступом 11"/>
          <p:cNvCxnSpPr/>
          <p:nvPr/>
        </p:nvCxnSpPr>
        <p:spPr>
          <a:xfrm rot="10800000">
            <a:off x="1676401" y="4343399"/>
            <a:ext cx="28575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/>
          <p:nvPr/>
        </p:nvCxnSpPr>
        <p:spPr>
          <a:xfrm flipV="1">
            <a:off x="1457325" y="3714750"/>
            <a:ext cx="876300" cy="6286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Соединительная линия уступом 19"/>
          <p:cNvCxnSpPr/>
          <p:nvPr/>
        </p:nvCxnSpPr>
        <p:spPr>
          <a:xfrm rot="10800000">
            <a:off x="2695575" y="3714751"/>
            <a:ext cx="838200" cy="628649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/>
          <p:cNvCxnSpPr/>
          <p:nvPr/>
        </p:nvCxnSpPr>
        <p:spPr>
          <a:xfrm>
            <a:off x="2343150" y="3714750"/>
            <a:ext cx="381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/>
          <p:cNvCxnSpPr>
            <a:stCxn id="7" idx="2"/>
          </p:cNvCxnSpPr>
          <p:nvPr/>
        </p:nvCxnSpPr>
        <p:spPr>
          <a:xfrm>
            <a:off x="2514601" y="2922488"/>
            <a:ext cx="0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Заголовок 1"/>
          <p:cNvSpPr txBox="1">
            <a:spLocks/>
          </p:cNvSpPr>
          <p:nvPr/>
        </p:nvSpPr>
        <p:spPr>
          <a:xfrm>
            <a:off x="1466850" y="2230537"/>
            <a:ext cx="2126456" cy="450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localhost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Заголовок 1"/>
          <p:cNvSpPr txBox="1">
            <a:spLocks/>
          </p:cNvSpPr>
          <p:nvPr/>
        </p:nvSpPr>
        <p:spPr>
          <a:xfrm>
            <a:off x="990600" y="4343399"/>
            <a:ext cx="1190625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jenkins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1" name="Заголовок 1"/>
          <p:cNvSpPr txBox="1">
            <a:spLocks/>
          </p:cNvSpPr>
          <p:nvPr/>
        </p:nvSpPr>
        <p:spPr>
          <a:xfrm>
            <a:off x="2819400" y="4367114"/>
            <a:ext cx="1190625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master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4" name="Заголовок 1"/>
          <p:cNvSpPr txBox="1">
            <a:spLocks/>
          </p:cNvSpPr>
          <p:nvPr/>
        </p:nvSpPr>
        <p:spPr>
          <a:xfrm>
            <a:off x="2026047" y="3327498"/>
            <a:ext cx="2126456" cy="450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vagrant up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5" name="Заголовок 1"/>
          <p:cNvSpPr txBox="1">
            <a:spLocks/>
          </p:cNvSpPr>
          <p:nvPr/>
        </p:nvSpPr>
        <p:spPr>
          <a:xfrm>
            <a:off x="2612232" y="2217836"/>
            <a:ext cx="2126456" cy="4506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bg1"/>
                </a:solidFill>
              </a:rPr>
              <a:t>vagrant </a:t>
            </a:r>
            <a:r>
              <a:rPr lang="en-US" sz="1200" dirty="0" err="1" smtClean="0">
                <a:solidFill>
                  <a:schemeClr val="bg1"/>
                </a:solidFill>
              </a:rPr>
              <a:t>init</a:t>
            </a:r>
            <a:endParaRPr lang="ru-RU" sz="1200" dirty="0">
              <a:solidFill>
                <a:schemeClr val="bg1"/>
              </a:solidFill>
            </a:endParaRPr>
          </a:p>
        </p:txBody>
      </p:sp>
      <p:sp>
        <p:nvSpPr>
          <p:cNvPr id="37" name="Номер слайда 3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5</a:t>
            </a:fld>
            <a:endParaRPr lang="ru-RU" noProof="1"/>
          </a:p>
        </p:txBody>
      </p:sp>
      <p:pic>
        <p:nvPicPr>
          <p:cNvPr id="18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39" y="4498019"/>
            <a:ext cx="395075" cy="3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Картинки по запросу nginx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80" y="4344322"/>
            <a:ext cx="639194" cy="35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Картинки по запросу docker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007" y="4692098"/>
            <a:ext cx="484843" cy="46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821890" y="5161857"/>
            <a:ext cx="169509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192.168.200.101</a:t>
            </a:r>
            <a:endParaRPr lang="ru-RU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2650606" y="5173973"/>
            <a:ext cx="20880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</a:t>
            </a:r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lang="ru-RU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9439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307803" y="5132452"/>
            <a:ext cx="1758783" cy="355915"/>
          </a:xfrm>
        </p:spPr>
        <p:txBody>
          <a:bodyPr>
            <a:normAutofit fontScale="90000"/>
          </a:bodyPr>
          <a:lstStyle/>
          <a:p>
            <a:r>
              <a:rPr lang="en-US" sz="1600" dirty="0">
                <a:solidFill>
                  <a:schemeClr val="bg1"/>
                </a:solidFill>
                <a:latin typeface="+mn-lt"/>
              </a:rPr>
              <a:t>remote server</a:t>
            </a:r>
            <a:r>
              <a:rPr lang="ru-RU" sz="1400" dirty="0"/>
              <a:t/>
            </a:r>
            <a:br>
              <a:rPr lang="ru-RU" sz="1400" dirty="0"/>
            </a:br>
            <a:endParaRPr lang="ru-RU" sz="1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4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682" y="3657068"/>
            <a:ext cx="1288900" cy="128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Заголовок 1"/>
          <p:cNvSpPr txBox="1">
            <a:spLocks/>
          </p:cNvSpPr>
          <p:nvPr/>
        </p:nvSpPr>
        <p:spPr>
          <a:xfrm>
            <a:off x="1293813" y="152400"/>
            <a:ext cx="9905998" cy="1485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Jenkins in local computer  and connect to remote server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074" name="Picture 2" descr="Картинки по запросу rk.x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14" y="4481830"/>
            <a:ext cx="1291461" cy="32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Прямоугольник 5"/>
          <p:cNvSpPr/>
          <p:nvPr/>
        </p:nvSpPr>
        <p:spPr>
          <a:xfrm>
            <a:off x="2367482" y="344462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192.168.200.101</a:t>
            </a:r>
            <a:endParaRPr lang="ru-RU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cxnSp>
        <p:nvCxnSpPr>
          <p:cNvPr id="8" name="Прямая со стрелкой 7"/>
          <p:cNvCxnSpPr/>
          <p:nvPr/>
        </p:nvCxnSpPr>
        <p:spPr>
          <a:xfrm flipV="1">
            <a:off x="6229350" y="4614426"/>
            <a:ext cx="1951520" cy="318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Прямоугольник 8"/>
          <p:cNvSpPr/>
          <p:nvPr/>
        </p:nvSpPr>
        <p:spPr>
          <a:xfrm>
            <a:off x="6863509" y="4234170"/>
            <a:ext cx="4315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ssh</a:t>
            </a:r>
            <a:endParaRPr lang="ru-RU" sz="1400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901410" y="4240872"/>
            <a:ext cx="48763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key</a:t>
            </a:r>
            <a:endParaRPr lang="ru-RU" sz="1400" dirty="0"/>
          </a:p>
        </p:txBody>
      </p:sp>
      <p:pic>
        <p:nvPicPr>
          <p:cNvPr id="3076" name="Picture 4" descr="Картинки по запросу убунту лог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9" y="2134610"/>
            <a:ext cx="1214681" cy="12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utoShape 8" descr="Картинки по запросу пользователь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2" name="Picture 10" descr="Картинки по запросу пользователь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469" y="3612981"/>
            <a:ext cx="1301750" cy="130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Заголовок 1"/>
          <p:cNvSpPr txBox="1">
            <a:spLocks/>
          </p:cNvSpPr>
          <p:nvPr/>
        </p:nvSpPr>
        <p:spPr>
          <a:xfrm>
            <a:off x="2515177" y="4890970"/>
            <a:ext cx="1327499" cy="355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User </a:t>
            </a:r>
            <a:r>
              <a:rPr lang="en-US" sz="1400" dirty="0" err="1" smtClean="0">
                <a:solidFill>
                  <a:schemeClr val="bg1"/>
                </a:solidFill>
                <a:cs typeface="Arial" panose="020B0604020202020204" pitchFamily="34" charset="0"/>
              </a:rPr>
              <a:t>jenkins</a:t>
            </a:r>
            <a:endParaRPr lang="ru-RU" sz="1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17" name="Picture 4" descr="Картинки по запросу убунту лог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013" y="2141470"/>
            <a:ext cx="1214681" cy="121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utoShape 14" descr="Картинки по запросу server picture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88" name="Picture 16" descr="Картинки по запросу server pictu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0091" y="3376583"/>
            <a:ext cx="1060603" cy="163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/>
          <p:cNvSpPr/>
          <p:nvPr/>
        </p:nvSpPr>
        <p:spPr>
          <a:xfrm>
            <a:off x="8552694" y="3349291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</a:t>
            </a:r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lang="ru-RU" sz="14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3" name="Заголовок 1"/>
          <p:cNvSpPr txBox="1">
            <a:spLocks/>
          </p:cNvSpPr>
          <p:nvPr/>
        </p:nvSpPr>
        <p:spPr>
          <a:xfrm>
            <a:off x="8742308" y="5050047"/>
            <a:ext cx="1327499" cy="3559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400" dirty="0" smtClean="0">
                <a:solidFill>
                  <a:schemeClr val="bg1"/>
                </a:solidFill>
                <a:cs typeface="Arial" panose="020B0604020202020204" pitchFamily="34" charset="0"/>
              </a:rPr>
              <a:t>User root</a:t>
            </a:r>
            <a:endParaRPr lang="ru-RU" sz="1400" dirty="0">
              <a:solidFill>
                <a:schemeClr val="bg1"/>
              </a:solidFill>
              <a:latin typeface="+mn-lt"/>
              <a:cs typeface="Arial" panose="020B0604020202020204" pitchFamily="34" charset="0"/>
            </a:endParaRPr>
          </a:p>
        </p:txBody>
      </p:sp>
      <p:pic>
        <p:nvPicPr>
          <p:cNvPr id="3092" name="Picture 20" descr="Похожее изображение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73604"/>
            <a:ext cx="2435940" cy="1658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Номер слайда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6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4240823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7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38299" y="428625"/>
            <a:ext cx="8704261" cy="134302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Automatically triggering a Jenkins build on </a:t>
            </a:r>
            <a:r>
              <a:rPr lang="en-US" dirty="0" err="1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Git</a:t>
            </a:r>
            <a:r>
              <a:rPr lang="en-US" dirty="0">
                <a:solidFill>
                  <a:schemeClr val="tx2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commit</a:t>
            </a:r>
            <a:r>
              <a:rPr lang="en-US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b="1" dirty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" name="Заголовок 1"/>
          <p:cNvSpPr txBox="1">
            <a:spLocks/>
          </p:cNvSpPr>
          <p:nvPr/>
        </p:nvSpPr>
        <p:spPr>
          <a:xfrm>
            <a:off x="1259105" y="1952731"/>
            <a:ext cx="9001126" cy="753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Connect </a:t>
            </a:r>
            <a:r>
              <a:rPr lang="en-US" dirty="0" err="1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scm</a:t>
            </a:r>
            <a:r>
              <a:rPr lang="en-US" dirty="0" smtClean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with ci/cd</a:t>
            </a:r>
            <a:r>
              <a:rPr lang="en-US" b="1" dirty="0" smtClean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/>
            </a:r>
            <a:br>
              <a:rPr lang="en-US" b="1" dirty="0" smtClean="0">
                <a:effectLst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6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42" y="2887769"/>
            <a:ext cx="145415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Картинки по запросу гитха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8" y="2983932"/>
            <a:ext cx="2403475" cy="126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Прямая со стрелкой 8"/>
          <p:cNvCxnSpPr/>
          <p:nvPr/>
        </p:nvCxnSpPr>
        <p:spPr>
          <a:xfrm>
            <a:off x="3314700" y="3560355"/>
            <a:ext cx="1619250" cy="1905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742" y="5011710"/>
            <a:ext cx="1454150" cy="145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8" descr="Картинки по запросу гитхаб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79" y="5107873"/>
            <a:ext cx="2403475" cy="126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Прямая со стрелкой 13"/>
          <p:cNvCxnSpPr/>
          <p:nvPr/>
        </p:nvCxnSpPr>
        <p:spPr>
          <a:xfrm flipH="1">
            <a:off x="3327508" y="5738785"/>
            <a:ext cx="1615280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Заголовок 1"/>
          <p:cNvSpPr txBox="1">
            <a:spLocks/>
          </p:cNvSpPr>
          <p:nvPr/>
        </p:nvSpPr>
        <p:spPr>
          <a:xfrm>
            <a:off x="3327508" y="3212564"/>
            <a:ext cx="1457326" cy="733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effectLst/>
                <a:latin typeface="+mn-lt"/>
              </a:rPr>
              <a:t>push</a:t>
            </a:r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endParaRPr lang="ru-RU" dirty="0"/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327508" y="5250914"/>
            <a:ext cx="1457326" cy="733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600" dirty="0" smtClean="0">
                <a:solidFill>
                  <a:schemeClr val="bg1"/>
                </a:solidFill>
                <a:effectLst/>
                <a:latin typeface="+mn-lt"/>
              </a:rPr>
              <a:t>pull</a:t>
            </a:r>
            <a:r>
              <a:rPr lang="en-US" b="1" dirty="0" smtClean="0">
                <a:effectLst/>
              </a:rPr>
              <a:t/>
            </a:r>
            <a:br>
              <a:rPr lang="en-US" b="1" dirty="0" smtClean="0">
                <a:effectLst/>
              </a:rPr>
            </a:br>
            <a:endParaRPr lang="ru-RU" dirty="0"/>
          </a:p>
        </p:txBody>
      </p:sp>
      <p:sp>
        <p:nvSpPr>
          <p:cNvPr id="21" name="Заголовок 1"/>
          <p:cNvSpPr txBox="1">
            <a:spLocks/>
          </p:cNvSpPr>
          <p:nvPr/>
        </p:nvSpPr>
        <p:spPr>
          <a:xfrm>
            <a:off x="6943725" y="3387641"/>
            <a:ext cx="4803770" cy="454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28600" indent="-228600">
              <a:buAutoNum type="arabicPeriod"/>
            </a:pP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changes </a:t>
            </a: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come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immediately</a:t>
            </a:r>
          </a:p>
          <a:p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2</a:t>
            </a: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. need an entry point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to</a:t>
            </a:r>
            <a:r>
              <a:rPr lang="ru-RU" sz="1200" dirty="0" smtClean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ci/cd</a:t>
            </a:r>
            <a:r>
              <a:rPr lang="ru-RU" sz="1200" dirty="0" smtClean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from </a:t>
            </a:r>
            <a:r>
              <a:rPr lang="en-US" sz="1200" dirty="0" err="1" smtClean="0">
                <a:solidFill>
                  <a:schemeClr val="bg1"/>
                </a:solidFill>
                <a:effectLst/>
                <a:latin typeface="+mn-lt"/>
              </a:rPr>
              <a:t>csm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 </a:t>
            </a:r>
            <a:r>
              <a:rPr lang="en-US" sz="1200" b="1" dirty="0" smtClean="0">
                <a:effectLst/>
              </a:rPr>
              <a:t/>
            </a:r>
            <a:br>
              <a:rPr lang="en-US" sz="1200" b="1" dirty="0" smtClean="0">
                <a:effectLst/>
              </a:rPr>
            </a:br>
            <a:endParaRPr lang="ru-RU" sz="1200" dirty="0"/>
          </a:p>
        </p:txBody>
      </p:sp>
      <p:sp>
        <p:nvSpPr>
          <p:cNvPr id="24" name="Заголовок 1"/>
          <p:cNvSpPr txBox="1">
            <a:spLocks/>
          </p:cNvSpPr>
          <p:nvPr/>
        </p:nvSpPr>
        <p:spPr>
          <a:xfrm>
            <a:off x="6943725" y="5511582"/>
            <a:ext cx="4803770" cy="454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228600" indent="-228600">
              <a:buAutoNum type="arabicPeriod"/>
            </a:pP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checks for scheduled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changes</a:t>
            </a:r>
            <a:endParaRPr lang="ru-RU" sz="1200" dirty="0" smtClean="0">
              <a:solidFill>
                <a:schemeClr val="bg1"/>
              </a:solidFill>
              <a:effectLst/>
              <a:latin typeface="+mn-lt"/>
            </a:endParaRPr>
          </a:p>
          <a:p>
            <a:pPr marL="228600" indent="-228600">
              <a:buAutoNum type="arabicPeriod"/>
            </a:pP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 ci</a:t>
            </a: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/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cd </a:t>
            </a:r>
            <a:r>
              <a:rPr lang="en-US" sz="1200" dirty="0">
                <a:solidFill>
                  <a:schemeClr val="bg1"/>
                </a:solidFill>
                <a:effectLst/>
                <a:latin typeface="+mn-lt"/>
              </a:rPr>
              <a:t>may not have any entry points </a:t>
            </a:r>
            <a:r>
              <a:rPr lang="en-US" sz="1200" dirty="0" smtClean="0">
                <a:solidFill>
                  <a:schemeClr val="bg1"/>
                </a:solidFill>
                <a:effectLst/>
                <a:latin typeface="+mn-lt"/>
              </a:rPr>
              <a:t>to </a:t>
            </a:r>
            <a:r>
              <a:rPr lang="en-US" sz="1200" dirty="0" err="1" smtClean="0">
                <a:solidFill>
                  <a:schemeClr val="bg1"/>
                </a:solidFill>
                <a:effectLst/>
                <a:latin typeface="+mn-lt"/>
              </a:rPr>
              <a:t>csm</a:t>
            </a:r>
            <a:r>
              <a:rPr lang="en-US" sz="1200" b="1" dirty="0" smtClean="0">
                <a:effectLst/>
              </a:rPr>
              <a:t/>
            </a:r>
            <a:br>
              <a:rPr lang="en-US" sz="1200" b="1" dirty="0" smtClean="0">
                <a:effectLst/>
              </a:rPr>
            </a:br>
            <a:endParaRPr lang="ru-RU" sz="1200" dirty="0"/>
          </a:p>
        </p:txBody>
      </p:sp>
      <p:sp>
        <p:nvSpPr>
          <p:cNvPr id="25" name="Номер слайда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7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3436113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8212" y="1616999"/>
            <a:ext cx="3247335" cy="247588"/>
          </a:xfrm>
        </p:spPr>
        <p:txBody>
          <a:bodyPr>
            <a:normAutofit fontScale="90000"/>
          </a:bodyPr>
          <a:lstStyle/>
          <a:p>
            <a:r>
              <a:rPr lang="en-US" sz="1200" dirty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pipeline 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customization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5" name="Заголовок 1"/>
          <p:cNvSpPr txBox="1">
            <a:spLocks/>
          </p:cNvSpPr>
          <p:nvPr/>
        </p:nvSpPr>
        <p:spPr>
          <a:xfrm>
            <a:off x="1304926" y="252412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pipeline with build customization by commit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257925" y="2442229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9" name="Заголовок 1"/>
          <p:cNvSpPr txBox="1">
            <a:spLocks/>
          </p:cNvSpPr>
          <p:nvPr/>
        </p:nvSpPr>
        <p:spPr>
          <a:xfrm>
            <a:off x="6284253" y="2593181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>
              <a:solidFill>
                <a:schemeClr val="bg1"/>
              </a:solidFill>
              <a:effectLst/>
              <a:latin typeface="+mn-lt"/>
              <a:hlinkClick r:id="rId3"/>
            </a:endParaRPr>
          </a:p>
          <a:p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10" name="Заголовок 1"/>
          <p:cNvSpPr txBox="1">
            <a:spLocks/>
          </p:cNvSpPr>
          <p:nvPr/>
        </p:nvSpPr>
        <p:spPr>
          <a:xfrm>
            <a:off x="6024831" y="2089080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Publish over </a:t>
            </a:r>
            <a:r>
              <a:rPr lang="en-US" sz="1200" dirty="0" err="1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ssh</a:t>
            </a:r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 </a:t>
            </a:r>
            <a:r>
              <a:rPr lang="en-US" sz="1200" dirty="0" err="1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plagin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pic>
        <p:nvPicPr>
          <p:cNvPr id="11266" name="Picture 2" descr="Картинки по запросу jenkin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175" y="1424244"/>
            <a:ext cx="2324100" cy="1196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1079"/>
          <a:stretch/>
        </p:blipFill>
        <p:spPr>
          <a:xfrm>
            <a:off x="533937" y="1912133"/>
            <a:ext cx="5229225" cy="41400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3753" y="2677209"/>
            <a:ext cx="5698380" cy="4066491"/>
          </a:xfrm>
          <a:prstGeom prst="rect">
            <a:avLst/>
          </a:prstGeom>
        </p:spPr>
      </p:pic>
      <p:sp>
        <p:nvSpPr>
          <p:cNvPr id="14" name="Номер слайда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8</a:t>
            </a:fld>
            <a:endParaRPr lang="ru-RU" noProof="1"/>
          </a:p>
        </p:txBody>
      </p:sp>
    </p:spTree>
    <p:extLst>
      <p:ext uri="{BB962C8B-B14F-4D97-AF65-F5344CB8AC3E}">
        <p14:creationId xmlns:p14="http://schemas.microsoft.com/office/powerpoint/2010/main" val="694781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28000"/>
                <a:satMod val="94000"/>
                <a:lumMod val="20000"/>
              </a:schemeClr>
              <a:schemeClr val="bg2">
                <a:tint val="94000"/>
                <a:shade val="84000"/>
                <a:satMod val="148000"/>
                <a:lumMod val="114000"/>
              </a:schemeClr>
            </a:duotone>
            <a:lum/>
          </a:blip>
          <a:srcRect/>
          <a:stretch>
            <a:fillRect b="8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89038" y="219075"/>
            <a:ext cx="9905998" cy="866775"/>
          </a:xfrm>
        </p:spPr>
        <p:txBody>
          <a:bodyPr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what's problem with you?</a:t>
            </a:r>
            <a:endParaRPr lang="ru-RU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 rotWithShape="1">
          <a:blip r:embed="rId3"/>
          <a:srcRect t="1" b="345"/>
          <a:stretch/>
        </p:blipFill>
        <p:spPr>
          <a:xfrm>
            <a:off x="-1" y="1626615"/>
            <a:ext cx="5981702" cy="3780000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701" y="3794032"/>
            <a:ext cx="6210300" cy="3063968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331788" y="1076325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output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sp>
        <p:nvSpPr>
          <p:cNvPr id="7" name="Заголовок 1"/>
          <p:cNvSpPr txBox="1">
            <a:spLocks/>
          </p:cNvSpPr>
          <p:nvPr/>
        </p:nvSpPr>
        <p:spPr>
          <a:xfrm>
            <a:off x="6294438" y="3162300"/>
            <a:ext cx="9905998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dirty="0" smtClean="0">
                <a:solidFill>
                  <a:schemeClr val="bg1"/>
                </a:soli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</a:effectLst>
                <a:latin typeface="+mn-lt"/>
              </a:rPr>
              <a:t>website</a:t>
            </a:r>
            <a:endParaRPr lang="ru-RU" sz="1200" dirty="0">
              <a:solidFill>
                <a:schemeClr val="bg1"/>
              </a:solidFill>
              <a:effectLst>
                <a:glow rad="38100">
                  <a:schemeClr val="bg1">
                    <a:lumMod val="65000"/>
                    <a:lumOff val="35000"/>
                    <a:alpha val="40000"/>
                  </a:schemeClr>
                </a:glow>
              </a:effectLst>
              <a:latin typeface="+mn-lt"/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59" y="1626615"/>
            <a:ext cx="2646386" cy="2085975"/>
          </a:xfrm>
          <a:prstGeom prst="rect">
            <a:avLst/>
          </a:prstGeom>
        </p:spPr>
      </p:pic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D57F1E4F-1CFF-5643-939E-217C01CDF565}" type="slidenum">
              <a:rPr lang="ru-RU" noProof="1" smtClean="0"/>
              <a:pPr rtl="0"/>
              <a:t>9</a:t>
            </a:fld>
            <a:endParaRPr lang="ru-RU" noProof="1"/>
          </a:p>
        </p:txBody>
      </p:sp>
      <p:sp>
        <p:nvSpPr>
          <p:cNvPr id="18" name="Прямоугольник 17"/>
          <p:cNvSpPr/>
          <p:nvPr/>
        </p:nvSpPr>
        <p:spPr>
          <a:xfrm>
            <a:off x="1201043" y="5791199"/>
            <a:ext cx="1190625" cy="790575"/>
          </a:xfrm>
          <a:prstGeom prst="rect">
            <a:avLst/>
          </a:prstGeom>
          <a:solidFill>
            <a:srgbClr val="BFBFB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3006030" y="5791199"/>
            <a:ext cx="1190625" cy="7905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20" name="Соединительная линия уступом 19"/>
          <p:cNvCxnSpPr/>
          <p:nvPr/>
        </p:nvCxnSpPr>
        <p:spPr>
          <a:xfrm rot="10800000">
            <a:off x="1853506" y="5791199"/>
            <a:ext cx="28575" cy="1270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Заголовок 1"/>
          <p:cNvSpPr txBox="1">
            <a:spLocks/>
          </p:cNvSpPr>
          <p:nvPr/>
        </p:nvSpPr>
        <p:spPr>
          <a:xfrm>
            <a:off x="1167705" y="5791199"/>
            <a:ext cx="1190625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err="1" smtClean="0">
                <a:solidFill>
                  <a:schemeClr val="accent5">
                    <a:lumMod val="75000"/>
                  </a:schemeClr>
                </a:solidFill>
              </a:rPr>
              <a:t>jenkins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2" name="Заголовок 1"/>
          <p:cNvSpPr txBox="1">
            <a:spLocks/>
          </p:cNvSpPr>
          <p:nvPr/>
        </p:nvSpPr>
        <p:spPr>
          <a:xfrm>
            <a:off x="2996505" y="5814914"/>
            <a:ext cx="1190625" cy="7905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master</a:t>
            </a:r>
            <a:endParaRPr lang="ru-RU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23" name="Picture 4" descr="Картинки по запросу jenkin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644" y="5945819"/>
            <a:ext cx="395075" cy="39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Картинки по запросу nginx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685" y="6006712"/>
            <a:ext cx="639194" cy="359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Рисунок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843" y="5803898"/>
            <a:ext cx="1146871" cy="777876"/>
          </a:xfrm>
          <a:prstGeom prst="rect">
            <a:avLst/>
          </a:prstGeom>
        </p:spPr>
      </p:pic>
      <p:sp>
        <p:nvSpPr>
          <p:cNvPr id="27" name="Прямоугольник 26"/>
          <p:cNvSpPr/>
          <p:nvPr/>
        </p:nvSpPr>
        <p:spPr>
          <a:xfrm>
            <a:off x="1091719" y="5491068"/>
            <a:ext cx="16950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192.168.200.101</a:t>
            </a:r>
            <a:endParaRPr lang="ru-RU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2920435" y="5503184"/>
            <a:ext cx="208808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192.168.200.10</a:t>
            </a:r>
            <a:r>
              <a:rPr lang="en-US" sz="1200" dirty="0" smtClean="0">
                <a:solidFill>
                  <a:schemeClr val="bg1"/>
                </a:solidFill>
                <a:cs typeface="Arial" panose="020B0604020202020204" pitchFamily="34" charset="0"/>
              </a:rPr>
              <a:t>2</a:t>
            </a:r>
            <a:endParaRPr lang="ru-RU" sz="1200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98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Сетка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624_TF34100736.potx" id="{B86E4007-EFA2-4CCA-A629-820E6DBFB34E}" vid="{538E4F46-DDFE-4145-96A6-602543C4416D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D05A9AC-14F2-42E4-904B-43004658B98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90339A-8661-42A0-BCF8-FCB14B654C8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2137551-CD8F-4200-B612-C4D85FD83077}">
  <ds:schemaRefs>
    <ds:schemaRef ds:uri="http://purl.org/dc/terms/"/>
    <ds:schemaRef ds:uri="http://schemas.openxmlformats.org/package/2006/metadata/core-properties"/>
    <ds:schemaRef ds:uri="16c05727-aa75-4e4a-9b5f-8a80a1165891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71af3243-3dd4-4a8d-8c0d-dd76da1f02a5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Оформление Сетка</Template>
  <TotalTime>0</TotalTime>
  <Words>360</Words>
  <Application>Microsoft Office PowerPoint</Application>
  <PresentationFormat>Широкоэкранный</PresentationFormat>
  <Paragraphs>90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3" baseType="lpstr">
      <vt:lpstr>Arial</vt:lpstr>
      <vt:lpstr>Calibri</vt:lpstr>
      <vt:lpstr>Century Gothic</vt:lpstr>
      <vt:lpstr>Roboto</vt:lpstr>
      <vt:lpstr>Сетка</vt:lpstr>
      <vt:lpstr>Ci/cd AND ELK STACK</vt:lpstr>
      <vt:lpstr>pROJECT</vt:lpstr>
      <vt:lpstr>Project tools</vt:lpstr>
      <vt:lpstr>What is CI/CD?</vt:lpstr>
      <vt:lpstr>vagrant up machines</vt:lpstr>
      <vt:lpstr>remote server </vt:lpstr>
      <vt:lpstr>Automatically triggering a Jenkins build on Git commit </vt:lpstr>
      <vt:lpstr>pipeline customization</vt:lpstr>
      <vt:lpstr>what's problem with you?</vt:lpstr>
      <vt:lpstr>solution</vt:lpstr>
      <vt:lpstr>result</vt:lpstr>
      <vt:lpstr>commit work</vt:lpstr>
      <vt:lpstr>Elk stack</vt:lpstr>
      <vt:lpstr>Docker + elk stack</vt:lpstr>
      <vt:lpstr>Logstash config</vt:lpstr>
      <vt:lpstr>logs in the kibana</vt:lpstr>
      <vt:lpstr>Map User Location with GeoIP and ELK</vt:lpstr>
      <vt:lpstr>The end!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2019-11-08T14:56:48Z</dcterms:created>
  <dcterms:modified xsi:type="dcterms:W3CDTF">2019-11-12T14:33:25Z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